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61" r:id="rId3"/>
    <p:sldId id="262" r:id="rId4"/>
    <p:sldId id="260" r:id="rId5"/>
    <p:sldId id="258" r:id="rId6"/>
    <p:sldId id="259" r:id="rId7"/>
    <p:sldId id="257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>
      <p:cViewPr>
        <p:scale>
          <a:sx n="76" d="100"/>
          <a:sy n="76" d="100"/>
        </p:scale>
        <p:origin x="-336" y="-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201371-B222-4F3A-A0C9-353558C63E11}" type="datetimeFigureOut">
              <a:rPr lang="en-US" smtClean="0"/>
              <a:t>2/25/2014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E3DD0F-27A0-4775-B9AB-323265DD87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22485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E3DD0F-27A0-4775-B9AB-323265DD879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91210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E5DC1-635C-4985-B6EF-1AB3620ADB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18147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200" y="6400800"/>
            <a:ext cx="2133600" cy="365125"/>
          </a:xfrm>
        </p:spPr>
        <p:txBody>
          <a:bodyPr/>
          <a:lstStyle>
            <a:lvl1pPr algn="l">
              <a:defRPr/>
            </a:lvl1pPr>
          </a:lstStyle>
          <a:p>
            <a:fld id="{673E5DC1-635C-4985-B6EF-1AB3620AD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33286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E5DC1-635C-4985-B6EF-1AB3620ADB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22322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E5DC1-635C-4985-B6EF-1AB3620ADB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16863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E5DC1-635C-4985-B6EF-1AB3620ADB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34494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E5DC1-635C-4985-B6EF-1AB3620ADB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88438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E5DC1-635C-4985-B6EF-1AB3620ADB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77845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E5DC1-635C-4985-B6EF-1AB3620ADB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95401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E5DC1-635C-4985-B6EF-1AB3620ADB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61716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E5DC1-635C-4985-B6EF-1AB3620ADB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7051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E5DC1-635C-4985-B6EF-1AB3620ADB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79772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3E5DC1-635C-4985-B6EF-1AB3620ADB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49384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Education and Engagement Evoking Community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A  Consideration of Factors and Functions that Impact the Outcomes in Your Facility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86665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37" r="16743"/>
          <a:stretch/>
        </p:blipFill>
        <p:spPr bwMode="auto">
          <a:xfrm>
            <a:off x="3522406" y="2076081"/>
            <a:ext cx="5545394" cy="4754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20762"/>
          </a:xfrm>
        </p:spPr>
        <p:txBody>
          <a:bodyPr/>
          <a:lstStyle/>
          <a:p>
            <a:r>
              <a:rPr lang="en-US" dirty="0" smtClean="0"/>
              <a:t>What is Education?</a:t>
            </a:r>
            <a:endParaRPr lang="en-US" dirty="0"/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228600" y="1093858"/>
            <a:ext cx="8676968" cy="10310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altLang="en-US" sz="3200" b="1" dirty="0" smtClean="0">
                <a:latin typeface="Arial" charset="0"/>
                <a:cs typeface="Arial" charset="0"/>
              </a:rPr>
              <a:t>1. </a:t>
            </a:r>
            <a:r>
              <a:rPr kumimoji="0" lang="en-US" alt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the process of receiving or giving systematic instruction</a:t>
            </a: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E5DC1-635C-4985-B6EF-1AB3620ADB55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63615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AND, EDUCATION IS….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71600"/>
            <a:ext cx="8229600" cy="762000"/>
          </a:xfrm>
        </p:spPr>
        <p:txBody>
          <a:bodyPr/>
          <a:lstStyle/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kumimoji="0" lang="en-US" alt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2</a:t>
            </a:r>
            <a:r>
              <a:rPr lang="en-US" altLang="en-US" dirty="0" smtClean="0">
                <a:latin typeface="Arial" charset="0"/>
                <a:cs typeface="Arial" charset="0"/>
              </a:rPr>
              <a:t>.</a:t>
            </a:r>
            <a:r>
              <a:rPr lang="en-US" altLang="en-US" b="1" dirty="0" smtClean="0">
                <a:latin typeface="Arial" charset="0"/>
                <a:cs typeface="Arial" charset="0"/>
              </a:rPr>
              <a:t>  </a:t>
            </a: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an enlightening experience.</a:t>
            </a: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kumimoji="0" lang="en-US" alt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2050" name="Picture 2" descr="http://myteacher.ge/wp-content/uploads/2013/11/classroom_teach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2209800"/>
            <a:ext cx="7259357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E5DC1-635C-4985-B6EF-1AB3620ADB55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61659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“FULL” Definition of Teaching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b="1" dirty="0" smtClean="0"/>
              <a:t>Full Definition of </a:t>
            </a:r>
            <a:r>
              <a:rPr lang="en-US" b="1" i="1" dirty="0" smtClean="0"/>
              <a:t>TEACH</a:t>
            </a:r>
            <a:endParaRPr lang="en-US" b="1" dirty="0" smtClean="0"/>
          </a:p>
          <a:p>
            <a:r>
              <a:rPr lang="en-US" dirty="0" smtClean="0"/>
              <a:t>transitive verb</a:t>
            </a:r>
          </a:p>
          <a:p>
            <a:r>
              <a:rPr lang="en-US" dirty="0" smtClean="0"/>
              <a:t>1 </a:t>
            </a:r>
            <a:r>
              <a:rPr lang="en-US" i="1" dirty="0" smtClean="0"/>
              <a:t>a</a:t>
            </a:r>
            <a:r>
              <a:rPr lang="en-US" dirty="0" smtClean="0"/>
              <a:t> </a:t>
            </a:r>
            <a:r>
              <a:rPr lang="en-US" b="1" dirty="0" smtClean="0"/>
              <a:t>:</a:t>
            </a:r>
            <a:r>
              <a:rPr lang="en-US" dirty="0" smtClean="0"/>
              <a:t>  to cause to know something &lt;</a:t>
            </a:r>
            <a:r>
              <a:rPr lang="en-US" i="1" dirty="0" smtClean="0"/>
              <a:t>taught</a:t>
            </a:r>
            <a:r>
              <a:rPr lang="en-US" dirty="0" smtClean="0"/>
              <a:t> them a trade&gt; </a:t>
            </a:r>
          </a:p>
          <a:p>
            <a:pPr marL="0" indent="0">
              <a:buNone/>
            </a:pPr>
            <a:r>
              <a:rPr lang="en-US" i="1" dirty="0" smtClean="0"/>
              <a:t>	b</a:t>
            </a:r>
            <a:r>
              <a:rPr lang="en-US" dirty="0" smtClean="0"/>
              <a:t> </a:t>
            </a:r>
            <a:r>
              <a:rPr lang="en-US" b="1" dirty="0" smtClean="0"/>
              <a:t>:</a:t>
            </a:r>
            <a:r>
              <a:rPr lang="en-US" dirty="0" smtClean="0"/>
              <a:t>  to cause to know how &lt;is </a:t>
            </a:r>
            <a:r>
              <a:rPr lang="en-US" i="1" dirty="0" smtClean="0"/>
              <a:t>teaching</a:t>
            </a:r>
            <a:r>
              <a:rPr lang="en-US" dirty="0" smtClean="0"/>
              <a:t> me to drive&gt; </a:t>
            </a:r>
          </a:p>
          <a:p>
            <a:pPr marL="0" indent="0">
              <a:buNone/>
            </a:pPr>
            <a:r>
              <a:rPr lang="en-US" i="1" dirty="0" smtClean="0"/>
              <a:t>	c</a:t>
            </a:r>
            <a:r>
              <a:rPr lang="en-US" dirty="0" smtClean="0"/>
              <a:t> </a:t>
            </a:r>
            <a:r>
              <a:rPr lang="en-US" b="1" dirty="0" smtClean="0"/>
              <a:t>:</a:t>
            </a:r>
            <a:r>
              <a:rPr lang="en-US" dirty="0" smtClean="0"/>
              <a:t>  to accustom to some action or attitude &lt;</a:t>
            </a:r>
            <a:r>
              <a:rPr lang="en-US" i="1" dirty="0" smtClean="0"/>
              <a:t>teach</a:t>
            </a:r>
            <a:r>
              <a:rPr lang="en-US" dirty="0" smtClean="0"/>
              <a:t> students to 	think for themselves&gt; </a:t>
            </a:r>
          </a:p>
          <a:p>
            <a:pPr marL="0" indent="0">
              <a:buNone/>
            </a:pPr>
            <a:r>
              <a:rPr lang="en-US" i="1" dirty="0" smtClean="0"/>
              <a:t>	d</a:t>
            </a:r>
            <a:r>
              <a:rPr lang="en-US" dirty="0" smtClean="0"/>
              <a:t> </a:t>
            </a:r>
            <a:r>
              <a:rPr lang="en-US" b="1" dirty="0" smtClean="0"/>
              <a:t>:</a:t>
            </a:r>
            <a:r>
              <a:rPr lang="en-US" dirty="0" smtClean="0"/>
              <a:t>  to cause to know the disagreeable consequences of some 	action &lt;I'll </a:t>
            </a:r>
            <a:r>
              <a:rPr lang="en-US" i="1" dirty="0" smtClean="0"/>
              <a:t>teach</a:t>
            </a:r>
            <a:r>
              <a:rPr lang="en-US" dirty="0" smtClean="0"/>
              <a:t> you to come home late&gt; </a:t>
            </a:r>
          </a:p>
          <a:p>
            <a:r>
              <a:rPr lang="en-US" dirty="0" smtClean="0"/>
              <a:t>2</a:t>
            </a:r>
            <a:r>
              <a:rPr lang="en-US" b="1" dirty="0" smtClean="0"/>
              <a:t>:</a:t>
            </a:r>
            <a:r>
              <a:rPr lang="en-US" dirty="0" smtClean="0"/>
              <a:t>  to guide the studies of </a:t>
            </a:r>
          </a:p>
          <a:p>
            <a:r>
              <a:rPr lang="en-US" dirty="0" smtClean="0"/>
              <a:t>3</a:t>
            </a:r>
            <a:r>
              <a:rPr lang="en-US" b="1" dirty="0" smtClean="0"/>
              <a:t>:</a:t>
            </a:r>
            <a:r>
              <a:rPr lang="en-US" dirty="0" smtClean="0"/>
              <a:t>  to impart the knowledge of &lt;</a:t>
            </a:r>
            <a:r>
              <a:rPr lang="en-US" i="1" dirty="0" smtClean="0"/>
              <a:t>teach</a:t>
            </a:r>
            <a:r>
              <a:rPr lang="en-US" dirty="0" smtClean="0"/>
              <a:t> algebra&gt; </a:t>
            </a:r>
          </a:p>
          <a:p>
            <a:r>
              <a:rPr lang="en-US" dirty="0" smtClean="0"/>
              <a:t>4 </a:t>
            </a:r>
            <a:r>
              <a:rPr lang="en-US" i="1" dirty="0" smtClean="0"/>
              <a:t>a</a:t>
            </a:r>
            <a:r>
              <a:rPr lang="en-US" dirty="0" smtClean="0"/>
              <a:t> </a:t>
            </a:r>
            <a:r>
              <a:rPr lang="en-US" b="1" dirty="0" smtClean="0"/>
              <a:t>:</a:t>
            </a:r>
            <a:r>
              <a:rPr lang="en-US" dirty="0" smtClean="0"/>
              <a:t>  to instruct by precept, example, or experience </a:t>
            </a:r>
          </a:p>
          <a:p>
            <a:pPr marL="0" indent="0">
              <a:buNone/>
            </a:pPr>
            <a:r>
              <a:rPr lang="en-US" i="1" dirty="0" smtClean="0"/>
              <a:t>	b</a:t>
            </a:r>
            <a:r>
              <a:rPr lang="en-US" dirty="0" smtClean="0"/>
              <a:t> </a:t>
            </a:r>
            <a:r>
              <a:rPr lang="en-US" b="1" dirty="0" smtClean="0"/>
              <a:t>:</a:t>
            </a:r>
            <a:r>
              <a:rPr lang="en-US" dirty="0" smtClean="0"/>
              <a:t>  to make known and accepted &lt;experience </a:t>
            </a:r>
            <a:r>
              <a:rPr lang="en-US" i="1" dirty="0" smtClean="0"/>
              <a:t>teaches</a:t>
            </a:r>
            <a:r>
              <a:rPr lang="en-US" dirty="0" smtClean="0"/>
              <a:t> us our 	limitations&gt; </a:t>
            </a:r>
          </a:p>
          <a:p>
            <a:r>
              <a:rPr lang="en-US" dirty="0" smtClean="0"/>
              <a:t>5</a:t>
            </a:r>
            <a:r>
              <a:rPr lang="en-US" b="1" dirty="0" smtClean="0"/>
              <a:t>:</a:t>
            </a:r>
            <a:r>
              <a:rPr lang="en-US" dirty="0" smtClean="0"/>
              <a:t>  to conduct instruction regularly in &lt;</a:t>
            </a:r>
            <a:r>
              <a:rPr lang="en-US" i="1" dirty="0" smtClean="0"/>
              <a:t>teach</a:t>
            </a:r>
            <a:r>
              <a:rPr lang="en-US" dirty="0" smtClean="0"/>
              <a:t> school&gt;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E5DC1-635C-4985-B6EF-1AB3620ADB55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99595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7928" y="304800"/>
            <a:ext cx="8229600" cy="1676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A good teacher can inspire hope, ignite the imagination, and instill a love of learning.</a:t>
            </a:r>
          </a:p>
          <a:p>
            <a:pPr marL="0" indent="0">
              <a:buNone/>
            </a:pPr>
            <a:r>
              <a:rPr lang="en-US" dirty="0" smtClean="0"/>
              <a:t>						~ Brad Henry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20536">
            <a:off x="391458" y="1833723"/>
            <a:ext cx="3203436" cy="3017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505200" y="1752600"/>
            <a:ext cx="99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OR?</a:t>
            </a:r>
            <a:endParaRPr lang="en-US" sz="3600" b="1" dirty="0"/>
          </a:p>
        </p:txBody>
      </p:sp>
      <p:pic>
        <p:nvPicPr>
          <p:cNvPr id="3076" name="Picture 4" descr="http://static.guim.co.uk/sys-images/Admin/BkFill/Default_image_group/2011/10/11/1318348880943/happy-students-00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39687">
            <a:off x="4295456" y="2262171"/>
            <a:ext cx="4114800" cy="2468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://www.nmu.edu/sites/DrupalInstitutionalResearch/files/UserFiles/Pictures/Pre-Drupal/Images/NSSE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43742"/>
          <a:stretch/>
        </p:blipFill>
        <p:spPr bwMode="auto">
          <a:xfrm flipH="1">
            <a:off x="3934453" y="4114800"/>
            <a:ext cx="2237747" cy="2651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E5DC1-635C-4985-B6EF-1AB3620ADB55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35494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MOVING FROM EDUCTATION TO ENGAGEMENT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2098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“Give the pupils something to do, not something to learn; and the doing is of such a nature as to demand thinking; learning naturally results.” </a:t>
            </a:r>
            <a:br>
              <a:rPr lang="en-US" dirty="0" smtClean="0"/>
            </a:br>
            <a:r>
              <a:rPr lang="en-US" dirty="0" smtClean="0"/>
              <a:t>						~ John Dewey</a:t>
            </a:r>
            <a:endParaRPr lang="en-US" dirty="0"/>
          </a:p>
        </p:txBody>
      </p:sp>
      <p:pic>
        <p:nvPicPr>
          <p:cNvPr id="4098" name="Picture 2" descr="http://explorationsacademy.org/photos/CIMG1234.JPG/image_preview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468"/>
          <a:stretch/>
        </p:blipFill>
        <p:spPr bwMode="auto">
          <a:xfrm>
            <a:off x="154488" y="3357716"/>
            <a:ext cx="4876800" cy="3347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975953" y="6467823"/>
            <a:ext cx="2133600" cy="365125"/>
          </a:xfrm>
        </p:spPr>
        <p:txBody>
          <a:bodyPr/>
          <a:lstStyle/>
          <a:p>
            <a:pPr algn="r"/>
            <a:fld id="{673E5DC1-635C-4985-B6EF-1AB3620ADB55}" type="slidenum">
              <a:rPr lang="en-US" smtClean="0"/>
              <a:pPr algn="r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03538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ONE WAY TO BOOST ENGAGEMENT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Discovery and ACTION Dialogues…….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Six great questions to ask (and a bonus question) to get people thinking and talking!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A new tool for you…………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E5DC1-635C-4985-B6EF-1AB3620ADB55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13279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But, we don’t have enough….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2286000" cy="4525963"/>
          </a:xfrm>
        </p:spPr>
        <p:txBody>
          <a:bodyPr/>
          <a:lstStyle/>
          <a:p>
            <a:r>
              <a:rPr lang="en-US" dirty="0" smtClean="0"/>
              <a:t>Staff</a:t>
            </a:r>
          </a:p>
          <a:p>
            <a:endParaRPr lang="en-US" dirty="0"/>
          </a:p>
          <a:p>
            <a:r>
              <a:rPr lang="en-US" dirty="0" smtClean="0"/>
              <a:t>Time</a:t>
            </a:r>
          </a:p>
          <a:p>
            <a:endParaRPr lang="en-US" dirty="0"/>
          </a:p>
          <a:p>
            <a:r>
              <a:rPr lang="en-US" dirty="0" smtClean="0"/>
              <a:t>Money</a:t>
            </a:r>
          </a:p>
          <a:p>
            <a:endParaRPr lang="en-US" dirty="0"/>
          </a:p>
          <a:p>
            <a:r>
              <a:rPr lang="en-US" dirty="0" smtClean="0"/>
              <a:t>Talent</a:t>
            </a:r>
            <a:endParaRPr lang="en-US" dirty="0"/>
          </a:p>
        </p:txBody>
      </p:sp>
      <p:pic>
        <p:nvPicPr>
          <p:cNvPr id="6146" name="Picture 2" descr="http://ec.europa.eu/environment/water/images/photos/dry/dry3_3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1030" y="1691640"/>
            <a:ext cx="6440570" cy="4937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E5DC1-635C-4985-B6EF-1AB3620ADB55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19746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Solution to Scarcity is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5146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Finding the resources you already have in your community.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Remember the old story about Stone Soup?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1637" y="3962400"/>
            <a:ext cx="3999380" cy="26517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E5DC1-635C-4985-B6EF-1AB3620ADB55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08503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 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Did you have a new insight?</a:t>
            </a:r>
          </a:p>
          <a:p>
            <a:r>
              <a:rPr lang="en-US" dirty="0" smtClean="0"/>
              <a:t>Get a new idea?</a:t>
            </a:r>
          </a:p>
          <a:p>
            <a:r>
              <a:rPr lang="en-US" dirty="0" smtClean="0"/>
              <a:t>Share some knowledge or wisdom?</a:t>
            </a:r>
          </a:p>
          <a:p>
            <a:endParaRPr lang="en-US" dirty="0"/>
          </a:p>
          <a:p>
            <a:r>
              <a:rPr lang="en-US" dirty="0" smtClean="0"/>
              <a:t>What do you have to add to the pot?</a:t>
            </a:r>
          </a:p>
          <a:p>
            <a:endParaRPr lang="en-US" dirty="0"/>
          </a:p>
          <a:p>
            <a:r>
              <a:rPr lang="en-US" dirty="0" smtClean="0"/>
              <a:t>More asks and offers?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E5DC1-635C-4985-B6EF-1AB3620ADB55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87956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79</TotalTime>
  <Words>227</Words>
  <Application>Microsoft Office PowerPoint</Application>
  <PresentationFormat>On-screen Show (4:3)</PresentationFormat>
  <Paragraphs>59</Paragraphs>
  <Slides>10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Education and Engagement Evoking Community</vt:lpstr>
      <vt:lpstr>What is Education?</vt:lpstr>
      <vt:lpstr>AND, EDUCATION IS…. </vt:lpstr>
      <vt:lpstr>The “FULL” Definition of Teaching</vt:lpstr>
      <vt:lpstr>PowerPoint Presentation</vt:lpstr>
      <vt:lpstr>MOVING FROM EDUCTATION TO ENGAGEMENT</vt:lpstr>
      <vt:lpstr>ONE WAY TO BOOST ENGAGEMENT</vt:lpstr>
      <vt:lpstr>But, we don’t have enough….</vt:lpstr>
      <vt:lpstr>The Solution to Scarcity is </vt:lpstr>
      <vt:lpstr>In Conclusion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Sharon</dc:creator>
  <cp:lastModifiedBy>Administrator</cp:lastModifiedBy>
  <cp:revision>9</cp:revision>
  <dcterms:created xsi:type="dcterms:W3CDTF">2014-02-17T22:49:06Z</dcterms:created>
  <dcterms:modified xsi:type="dcterms:W3CDTF">2014-02-25T16:19:18Z</dcterms:modified>
</cp:coreProperties>
</file>